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3" r:id="rId6"/>
    <p:sldId id="262" r:id="rId7"/>
    <p:sldId id="260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6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9B98FE4-1A6D-428A-B2ED-816B2777176F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092F77-8A06-4478-9518-6FC7F879A4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4F7E6-4802-4175-A01C-E93A13FFF90A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C35B4-363E-40AC-BA18-4B2260E4F7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42DAD-F845-4910-8B25-BB3FC6FD5116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25080-099C-40D3-842C-33615AA83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30860-31AD-4CA5-87D8-DB69E540A4DE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7799E-73B2-45C0-8B3C-7DC332B24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96216D-44C7-429D-BD2C-33439EB05ED1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F6B9F7-BAA4-4AB7-A0C8-5F2016C3D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C86CF-F557-4D9F-84D0-BCE815D83D2F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32D27-D0BA-4A39-A5C7-4BC2FA0ED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6DED6-C47D-49CD-94BF-CB85BA00FD6F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17B69-FD92-4D9D-9B61-701F3C06D8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B2F1C-A86A-40B5-83B6-EFE9B063DAA7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2EDA1-46BA-4A11-8C8D-ADFFC6B15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7C5E5B-62F6-4833-9C75-39DC1E811D40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428B8D-5DCC-4424-8549-71F57E72CA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CEA1C-708D-4E94-A1C9-642821D3BEC5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8BB36-157E-42EA-8B86-F13EB0839C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209E47-784D-4A32-A3C4-08B77DA822EA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C97B49-D3F5-4683-BC20-DA8A78CB51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C0E9201-2042-4451-B34F-EB8C83829CD7}" type="datetimeFigureOut">
              <a:rPr lang="ru-RU"/>
              <a:pPr>
                <a:defRPr/>
              </a:pPr>
              <a:t>05.06.2014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B5AF9A7-7819-4DC1-9FF7-853A8C0AE3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75" r:id="rId2"/>
    <p:sldLayoutId id="2147483783" r:id="rId3"/>
    <p:sldLayoutId id="2147483776" r:id="rId4"/>
    <p:sldLayoutId id="2147483777" r:id="rId5"/>
    <p:sldLayoutId id="2147483778" r:id="rId6"/>
    <p:sldLayoutId id="2147483784" r:id="rId7"/>
    <p:sldLayoutId id="2147483779" r:id="rId8"/>
    <p:sldLayoutId id="2147483785" r:id="rId9"/>
    <p:sldLayoutId id="2147483780" r:id="rId10"/>
    <p:sldLayoutId id="214748378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66047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66047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66047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66047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66047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66047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66047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66047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66047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93F35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93F35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D5AD6E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38" y="2000250"/>
            <a:ext cx="7429500" cy="178593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Как Маша и медведь знакомились с Невинномысской ГРЭС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0" y="3886200"/>
            <a:ext cx="4071938" cy="1752600"/>
          </a:xfrm>
        </p:spPr>
        <p:txBody>
          <a:bodyPr>
            <a:normAutofit fontScale="62500" lnSpcReduction="20000"/>
          </a:bodyPr>
          <a:lstStyle/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Авторы работы: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err="1" smtClean="0">
                <a:solidFill>
                  <a:srgbClr val="002060"/>
                </a:solidFill>
              </a:rPr>
              <a:t>Дюсимбиева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</a:rPr>
              <a:t>Гульнура</a:t>
            </a:r>
            <a:r>
              <a:rPr lang="ru-RU" sz="2800" dirty="0" smtClean="0">
                <a:solidFill>
                  <a:srgbClr val="002060"/>
                </a:solidFill>
              </a:rPr>
              <a:t>,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Филатова Алена,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Сорокина Татьяна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smtClean="0">
                <a:solidFill>
                  <a:srgbClr val="002060"/>
                </a:solidFill>
              </a:rPr>
              <a:t>учащиеся 9в  </a:t>
            </a:r>
            <a:r>
              <a:rPr lang="ru-RU" sz="2800" dirty="0" smtClean="0">
                <a:solidFill>
                  <a:srgbClr val="002060"/>
                </a:solidFill>
              </a:rPr>
              <a:t>класса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МОУ СОШ № 20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Г.Невинномысска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" y="3714750"/>
            <a:ext cx="271462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2" descr="G:\гиф\037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3" y="0"/>
            <a:ext cx="2054225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57875" y="142875"/>
            <a:ext cx="29273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5283200" cy="5470525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ru-RU" sz="2400" smtClean="0">
                <a:solidFill>
                  <a:srgbClr val="0070C0"/>
                </a:solidFill>
              </a:rPr>
              <a:t>Миш, а они только работать умеют и все? А, играть они умеют?</a:t>
            </a:r>
          </a:p>
          <a:p>
            <a:pPr eaLnBrk="1" hangingPunct="1">
              <a:buFontTx/>
              <a:buChar char="-"/>
            </a:pPr>
            <a:r>
              <a:rPr lang="ru-RU" sz="2400" smtClean="0"/>
              <a:t>Да, они умеют не только работать. Они неоднократно становились победителями краевых и городских легкоатлетических эстафет, соревнований по мини-футболу, волейболу, баскетболу, настольному теннису и шахматам.</a:t>
            </a:r>
          </a:p>
          <a:p>
            <a:pPr eaLnBrk="1" hangingPunct="1">
              <a:buFontTx/>
              <a:buChar char="-"/>
            </a:pPr>
            <a:r>
              <a:rPr lang="ru-RU" sz="2400" smtClean="0">
                <a:solidFill>
                  <a:srgbClr val="0070C0"/>
                </a:solidFill>
              </a:rPr>
              <a:t>Ой какие они молодцы.</a:t>
            </a:r>
          </a:p>
          <a:p>
            <a:pPr eaLnBrk="1" hangingPunct="1">
              <a:buFontTx/>
              <a:buChar char="-"/>
            </a:pPr>
            <a:endParaRPr lang="ru-RU" smtClean="0">
              <a:solidFill>
                <a:srgbClr val="0070C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86375" y="4214813"/>
            <a:ext cx="342900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0" y="571500"/>
            <a:ext cx="27876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4"/>
          <p:cNvSpPr>
            <a:spLocks noGrp="1"/>
          </p:cNvSpPr>
          <p:nvPr>
            <p:ph idx="1"/>
          </p:nvPr>
        </p:nvSpPr>
        <p:spPr>
          <a:xfrm>
            <a:off x="503238" y="530225"/>
            <a:ext cx="5283200" cy="53990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0070C0"/>
                </a:solidFill>
              </a:rPr>
              <a:t>-Миша, а у нас есть в городе улица Энергетиков.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- Да, 15 февраля 1973 года новая улица, появившаяся между автотрассой и улицей Гагарина, названа улицей Энергетиков.</a:t>
            </a:r>
          </a:p>
          <a:p>
            <a:pPr eaLnBrk="1" hangingPunct="1">
              <a:buFontTx/>
              <a:buChar char="-"/>
            </a:pPr>
            <a:r>
              <a:rPr lang="ru-RU" smtClean="0">
                <a:solidFill>
                  <a:srgbClr val="0070C0"/>
                </a:solidFill>
              </a:rPr>
              <a:t>Ой, Миша, так она тоже появилась до моего рождения. Ей уже 38 лет исполнилось.</a:t>
            </a:r>
          </a:p>
          <a:p>
            <a:pPr eaLnBrk="1" hangingPunct="1">
              <a:buFontTx/>
              <a:buChar char="-"/>
            </a:pPr>
            <a:endParaRPr lang="ru-RU" smtClean="0">
              <a:solidFill>
                <a:srgbClr val="0070C0"/>
              </a:solidFill>
            </a:endParaRPr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813" y="571500"/>
            <a:ext cx="32670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5140325" cy="5470525"/>
          </a:xfrm>
        </p:spPr>
        <p:txBody>
          <a:bodyPr>
            <a:normAutofit fontScale="85000" lnSpcReduction="200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-</a:t>
            </a:r>
            <a:r>
              <a:rPr lang="ru-RU" dirty="0" smtClean="0">
                <a:solidFill>
                  <a:srgbClr val="0070C0"/>
                </a:solidFill>
              </a:rPr>
              <a:t>Мишка, а о своих работниках заботилось предприятие?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/>
              <a:t>Да. Интенсивно строилось жилье. Причем квартиры распределялись бесплатно. Был построен детский сад, санаторий-профилакторий «Энергетик».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solidFill>
                  <a:srgbClr val="0070C0"/>
                </a:solidFill>
              </a:rPr>
              <a:t>Миша, я тоже хочу там побывать.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/>
              <a:t>Знаешь, сейчас отдохнуть и подлечить свое здоровье могут и жители нашего города, не работающие на этом предприятии.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dirty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0" y="3714750"/>
            <a:ext cx="3243263" cy="177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43688" y="1928813"/>
            <a:ext cx="20002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4572000" y="2000250"/>
            <a:ext cx="4143375" cy="39290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smtClean="0"/>
              <a:t>-</a:t>
            </a:r>
            <a:r>
              <a:rPr lang="ru-RU" sz="2400" smtClean="0">
                <a:solidFill>
                  <a:srgbClr val="0070C0"/>
                </a:solidFill>
              </a:rPr>
              <a:t>Изменилось ли сейчас это предприятие, Миша?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/>
              <a:t>- Конечно, посмотри, какой сложной техникой управляют рабочие этого предприятия.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2071688"/>
            <a:ext cx="4357688" cy="409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38" y="0"/>
            <a:ext cx="300037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5426075" cy="5541963"/>
          </a:xfrm>
        </p:spPr>
        <p:txBody>
          <a:bodyPr>
            <a:normAutofit fontScale="85000" lnSpcReduction="200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-</a:t>
            </a:r>
            <a:r>
              <a:rPr lang="ru-RU" dirty="0" smtClean="0">
                <a:solidFill>
                  <a:srgbClr val="0070C0"/>
                </a:solidFill>
              </a:rPr>
              <a:t>Это предприятие, наверное, очень богатое. А, помогает ли оно жителям нашего города.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/>
              <a:t>Да, Маша. Жителям Невинномысска хорошо известны  добрые дела энергетиков. Они оказывают финансовую поддержку больницам, учебным заведениям, ветеранской организации, детским садам, учреждениям культуры и дополнительного образования.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solidFill>
                  <a:srgbClr val="0070C0"/>
                </a:solidFill>
              </a:rPr>
              <a:t>Молодцы. Как хорошо, что в нашем городе существует такое предприятие. Правда, Миша?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0" y="4214813"/>
            <a:ext cx="3076575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75" y="785813"/>
            <a:ext cx="27622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2857500" y="530225"/>
            <a:ext cx="5857875" cy="4184650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ru-RU" smtClean="0">
                <a:solidFill>
                  <a:srgbClr val="0070C0"/>
                </a:solidFill>
              </a:rPr>
              <a:t>Миша, а кто работает на этом предприятии? Женщины или мужчины?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- Почти треть коллектива Невинномысской ГРЭС составляют женщины, ну а остальную часть мужчины. 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0070C0"/>
              </a:solidFill>
            </a:endParaRP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" y="4275138"/>
            <a:ext cx="2214562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4238625"/>
            <a:ext cx="3071812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50" y="500063"/>
            <a:ext cx="271462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>
            <a:normAutofit fontScale="70000" lnSpcReduction="20000"/>
          </a:bodyPr>
          <a:lstStyle/>
          <a:p>
            <a:pPr marL="265176" indent="-265176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solidFill>
                  <a:srgbClr val="0070C0"/>
                </a:solidFill>
              </a:rPr>
              <a:t>Миша, как хорошо, что именно  в нашем городе есть такое предприятие Невинномысская ГРЭС. Я думаю, что дети гордятся своими родителями, которые работают на этом предприятии. Ведь благодаря им в нашем городе есть освещение, тепло в каждом доме. 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/>
              <a:t>Да, Маша. Теперь ты знаешь что ГРЭС это государственная районная электростанция. А, мы с тобой должны беречь электроэнергию и тепло в наших домах. Ты видишь какое громадное предприятие работает и днем и ночью, чтобы у нас было тепло, светло и уютно в нашем доме.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solidFill>
                  <a:srgbClr val="0070C0"/>
                </a:solidFill>
              </a:rPr>
              <a:t>Да, Миша, я теперь всем расскажу, что нужно беречь электроэнергию, потому что она достается нам таким трудом.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88" y="3929063"/>
            <a:ext cx="2214562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75" y="4000500"/>
            <a:ext cx="2930525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5854700" cy="5827713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rgbClr val="0070C0"/>
                </a:solidFill>
              </a:rPr>
              <a:t>Миш, а Миш!  Расскажи мне, что такое ГРЭС? </a:t>
            </a:r>
          </a:p>
          <a:p>
            <a:pPr eaLnBrk="1" hangingPunct="1"/>
            <a:r>
              <a:rPr lang="ru-RU" sz="2400" smtClean="0"/>
              <a:t>Отстань, некогда мне, видишь лампочка перегорела. Принеси лучше новую , я вкручу.</a:t>
            </a:r>
          </a:p>
          <a:p>
            <a:pPr eaLnBrk="1" hangingPunct="1"/>
            <a:r>
              <a:rPr lang="ru-RU" sz="2400" smtClean="0">
                <a:solidFill>
                  <a:srgbClr val="0070C0"/>
                </a:solidFill>
              </a:rPr>
              <a:t>Миш, ну расскажи мне, что такое ГРЭС.</a:t>
            </a:r>
          </a:p>
          <a:p>
            <a:pPr eaLnBrk="1" hangingPunct="1"/>
            <a:r>
              <a:rPr lang="ru-RU" sz="2400" smtClean="0"/>
              <a:t>Отстань, видишь свет не горит.</a:t>
            </a:r>
          </a:p>
          <a:p>
            <a:pPr eaLnBrk="1" hangingPunct="1"/>
            <a:r>
              <a:rPr lang="ru-RU" sz="2400" smtClean="0">
                <a:solidFill>
                  <a:srgbClr val="0070C0"/>
                </a:solidFill>
              </a:rPr>
              <a:t>А, если я принесу лампочку, расскажешь мне, что такое ГРЭС.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75" y="571500"/>
            <a:ext cx="214312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125" y="3786188"/>
            <a:ext cx="3357563" cy="245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8277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smtClean="0"/>
              <a:t>Вкрутил Мишка лампочку, стало в избушке у него светло. </a:t>
            </a:r>
          </a:p>
          <a:p>
            <a:pPr eaLnBrk="1" hangingPunct="1">
              <a:buFontTx/>
              <a:buChar char="-"/>
            </a:pPr>
            <a:r>
              <a:rPr lang="ru-RU" smtClean="0"/>
              <a:t>Ну ладно, Маша, расскажу я тебе о нашей Невинномысской ГРЭС. Не сразу она получила такое название. А начиналось это давно, когда тебя еще не было.</a:t>
            </a:r>
          </a:p>
          <a:p>
            <a:pPr eaLnBrk="1" hangingPunct="1">
              <a:buFontTx/>
              <a:buChar char="-"/>
            </a:pPr>
            <a:r>
              <a:rPr lang="ru-RU" smtClean="0">
                <a:solidFill>
                  <a:srgbClr val="0070C0"/>
                </a:solidFill>
              </a:rPr>
              <a:t>Так давно, а ты откуда знаешь?</a:t>
            </a:r>
          </a:p>
          <a:p>
            <a:pPr eaLnBrk="1" hangingPunct="1">
              <a:buFontTx/>
              <a:buChar char="-"/>
            </a:pPr>
            <a:r>
              <a:rPr lang="ru-RU" smtClean="0"/>
              <a:t>Мне мой дедушка рассказал, когда я еще маленьким был. Слушай.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43563" y="4429125"/>
            <a:ext cx="292735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5429250"/>
            <a:ext cx="8183562" cy="6064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Как все начиналось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5211762" cy="50419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smtClean="0"/>
              <a:t>1952 год –Советом Министров СССР и ЦК КПСС принято решение построить в г.Невинномысске теплоэлектроцентраль(ТЭЦ).</a:t>
            </a: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72188" y="428625"/>
            <a:ext cx="2500312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3" y="2000250"/>
            <a:ext cx="21431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Прямоугольник 6"/>
          <p:cNvSpPr>
            <a:spLocks noChangeArrowheads="1"/>
          </p:cNvSpPr>
          <p:nvPr/>
        </p:nvSpPr>
        <p:spPr bwMode="auto">
          <a:xfrm>
            <a:off x="2643188" y="2967038"/>
            <a:ext cx="34290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Verdana" pitchFamily="34" charset="0"/>
              </a:rPr>
              <a:t>  Проектирование станции велось Ростовским отделением института «Теплоэнергопроект» несколько лет.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4"/>
          <p:cNvSpPr>
            <a:spLocks noChangeArrowheads="1"/>
          </p:cNvSpPr>
          <p:nvPr/>
        </p:nvSpPr>
        <p:spPr bwMode="auto">
          <a:xfrm>
            <a:off x="3571875" y="571500"/>
            <a:ext cx="485775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Verdana" pitchFamily="34" charset="0"/>
              </a:rPr>
              <a:t>В 1958 году началось строительство 1 очереди ТЭЦ.</a:t>
            </a:r>
          </a:p>
          <a:p>
            <a:endParaRPr lang="ru-RU" sz="3200">
              <a:latin typeface="Verdana" pitchFamily="34" charset="0"/>
            </a:endParaRPr>
          </a:p>
        </p:txBody>
      </p:sp>
      <p:pic>
        <p:nvPicPr>
          <p:cNvPr id="1024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71500" y="500063"/>
            <a:ext cx="2730500" cy="2212975"/>
          </a:xfrm>
        </p:spPr>
      </p:pic>
      <p:sp>
        <p:nvSpPr>
          <p:cNvPr id="10244" name="Прямоугольник 10"/>
          <p:cNvSpPr>
            <a:spLocks noChangeArrowheads="1"/>
          </p:cNvSpPr>
          <p:nvPr/>
        </p:nvSpPr>
        <p:spPr bwMode="auto">
          <a:xfrm>
            <a:off x="714375" y="3105150"/>
            <a:ext cx="3500438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Verdana" pitchFamily="34" charset="0"/>
              </a:rPr>
              <a:t>25 июня 1960 года считается днем рождения Невинномысской ТЭЦ. 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5" y="3000375"/>
            <a:ext cx="3500438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4500563" y="530225"/>
            <a:ext cx="3571875" cy="2970213"/>
          </a:xfrm>
        </p:spPr>
        <p:txBody>
          <a:bodyPr/>
          <a:lstStyle/>
          <a:p>
            <a:pPr eaLnBrk="1" hangingPunct="1"/>
            <a:r>
              <a:rPr lang="ru-RU" sz="2000" smtClean="0"/>
              <a:t>В июле 1960 года ТЭЦ стала самостоятельным предприятием и бала включена в состав Ставропольского электрокомбината. </a:t>
            </a: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8" y="3214688"/>
            <a:ext cx="3998912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3" y="642938"/>
            <a:ext cx="3998912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Прямоугольник 5"/>
          <p:cNvSpPr>
            <a:spLocks noChangeArrowheads="1"/>
          </p:cNvSpPr>
          <p:nvPr/>
        </p:nvSpPr>
        <p:spPr bwMode="auto">
          <a:xfrm>
            <a:off x="500063" y="3357563"/>
            <a:ext cx="3643312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Verdana" pitchFamily="34" charset="0"/>
              </a:rPr>
              <a:t>В 1962 году получила свое новое название –Невинномысская ГРЭС (Невинномысская государственная районная электростанция)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5283200" cy="56134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-</a:t>
            </a:r>
            <a:r>
              <a:rPr lang="ru-RU" smtClean="0">
                <a:solidFill>
                  <a:srgbClr val="0070C0"/>
                </a:solidFill>
              </a:rPr>
              <a:t>А, кто командовал ей, Миш, твой дедушка?</a:t>
            </a:r>
          </a:p>
          <a:p>
            <a:pPr eaLnBrk="1" hangingPunct="1">
              <a:buFontTx/>
              <a:buChar char="-"/>
            </a:pPr>
            <a:r>
              <a:rPr lang="ru-RU" smtClean="0"/>
              <a:t>Нет, первым директором предприятия был назначен Александр Николаевич Попов.</a:t>
            </a:r>
          </a:p>
          <a:p>
            <a:pPr eaLnBrk="1" hangingPunct="1">
              <a:buFontTx/>
              <a:buChar char="-"/>
            </a:pPr>
            <a:r>
              <a:rPr lang="ru-RU" smtClean="0">
                <a:solidFill>
                  <a:srgbClr val="0070C0"/>
                </a:solidFill>
              </a:rPr>
              <a:t>Миша, а сколько лет существует это предприятие?</a:t>
            </a:r>
          </a:p>
          <a:p>
            <a:pPr eaLnBrk="1" hangingPunct="1">
              <a:buFontTx/>
              <a:buChar char="-"/>
            </a:pPr>
            <a:r>
              <a:rPr lang="ru-RU" smtClean="0"/>
              <a:t>В 2010 году это предприятие отметило свой 50-летний юбилей.</a:t>
            </a:r>
          </a:p>
          <a:p>
            <a:pPr eaLnBrk="1" hangingPunct="1">
              <a:buFontTx/>
              <a:buChar char="-"/>
            </a:pPr>
            <a:endParaRPr lang="ru-RU" smtClean="0"/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43563" y="4214813"/>
            <a:ext cx="2809875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38" y="357188"/>
            <a:ext cx="29559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4997450" cy="5184775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ru-RU" sz="2400" smtClean="0">
                <a:solidFill>
                  <a:srgbClr val="0070C0"/>
                </a:solidFill>
              </a:rPr>
              <a:t>А чем они занимаются столько лет?</a:t>
            </a:r>
          </a:p>
          <a:p>
            <a:pPr eaLnBrk="1" hangingPunct="1">
              <a:buFontTx/>
              <a:buChar char="-"/>
            </a:pPr>
            <a:r>
              <a:rPr lang="ru-RU" sz="2400" smtClean="0"/>
              <a:t>Они несут непрерывную, ответственную вахту по обеспечению безаварийной работы оборудования и установок, снабжая  теплом ,паром, электрической энергией  жителей нашего города и весь регион Северного Кавказа.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63" y="3214688"/>
            <a:ext cx="235585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0" y="500063"/>
            <a:ext cx="278606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3470275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ru-RU" smtClean="0">
                <a:solidFill>
                  <a:srgbClr val="0070C0"/>
                </a:solidFill>
              </a:rPr>
              <a:t>Миша, а такие большие трубы, из которых идет дым, приносят вред моему здоровью. Правда , Миш?</a:t>
            </a:r>
          </a:p>
          <a:p>
            <a:pPr eaLnBrk="1" hangingPunct="1">
              <a:buFontTx/>
              <a:buChar char="-"/>
            </a:pPr>
            <a:r>
              <a:rPr lang="ru-RU" smtClean="0"/>
              <a:t>Нет, Маша. Филиал «Невинномысской ГРЭС» ОАО «ОГК-5» получил высокую оценку экологической чистоты производства.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8" y="3357563"/>
            <a:ext cx="4187825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201</TotalTime>
  <Words>751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Verdana</vt:lpstr>
      <vt:lpstr>Wingdings 2</vt:lpstr>
      <vt:lpstr>Calibri</vt:lpstr>
      <vt:lpstr>Аспект</vt:lpstr>
      <vt:lpstr>Как Маша и медведь знакомились с Невинномысской ГРЭС </vt:lpstr>
      <vt:lpstr>Слайд 2</vt:lpstr>
      <vt:lpstr>Слайд 3</vt:lpstr>
      <vt:lpstr>Как все начиналось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Маша и медведь знакомились с Невинномысской ГРЭС</dc:title>
  <dc:creator>Королева</dc:creator>
  <cp:lastModifiedBy>re</cp:lastModifiedBy>
  <cp:revision>41</cp:revision>
  <dcterms:created xsi:type="dcterms:W3CDTF">2011-10-16T21:04:27Z</dcterms:created>
  <dcterms:modified xsi:type="dcterms:W3CDTF">2014-06-05T19:40:13Z</dcterms:modified>
</cp:coreProperties>
</file>